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webp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6" r:id="rId1"/>
  </p:sldMasterIdLst>
  <p:notesMasterIdLst>
    <p:notesMasterId r:id="rId40"/>
  </p:notesMasterIdLst>
  <p:sldIdLst>
    <p:sldId id="463" r:id="rId2"/>
    <p:sldId id="700" r:id="rId3"/>
    <p:sldId id="793" r:id="rId4"/>
    <p:sldId id="653" r:id="rId5"/>
    <p:sldId id="679" r:id="rId6"/>
    <p:sldId id="690" r:id="rId7"/>
    <p:sldId id="728" r:id="rId8"/>
    <p:sldId id="802" r:id="rId9"/>
    <p:sldId id="736" r:id="rId10"/>
    <p:sldId id="705" r:id="rId11"/>
    <p:sldId id="706" r:id="rId12"/>
    <p:sldId id="707" r:id="rId13"/>
    <p:sldId id="674" r:id="rId14"/>
    <p:sldId id="510" r:id="rId15"/>
    <p:sldId id="808" r:id="rId16"/>
    <p:sldId id="726" r:id="rId17"/>
    <p:sldId id="708" r:id="rId18"/>
    <p:sldId id="688" r:id="rId19"/>
    <p:sldId id="699" r:id="rId20"/>
    <p:sldId id="698" r:id="rId21"/>
    <p:sldId id="710" r:id="rId22"/>
    <p:sldId id="668" r:id="rId23"/>
    <p:sldId id="807" r:id="rId24"/>
    <p:sldId id="709" r:id="rId25"/>
    <p:sldId id="727" r:id="rId26"/>
    <p:sldId id="720" r:id="rId27"/>
    <p:sldId id="721" r:id="rId28"/>
    <p:sldId id="683" r:id="rId29"/>
    <p:sldId id="717" r:id="rId30"/>
    <p:sldId id="716" r:id="rId31"/>
    <p:sldId id="718" r:id="rId32"/>
    <p:sldId id="719" r:id="rId33"/>
    <p:sldId id="803" r:id="rId34"/>
    <p:sldId id="804" r:id="rId35"/>
    <p:sldId id="805" r:id="rId36"/>
    <p:sldId id="806" r:id="rId37"/>
    <p:sldId id="724" r:id="rId38"/>
    <p:sldId id="487" r:id="rId3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9500"/>
    <a:srgbClr val="545F1D"/>
    <a:srgbClr val="006600"/>
    <a:srgbClr val="DEE7D1"/>
    <a:srgbClr val="8DC6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6" autoAdjust="0"/>
    <p:restoredTop sz="87028" autoAdjust="0"/>
  </p:normalViewPr>
  <p:slideViewPr>
    <p:cSldViewPr>
      <p:cViewPr varScale="1">
        <p:scale>
          <a:sx n="146" d="100"/>
          <a:sy n="146" d="100"/>
        </p:scale>
        <p:origin x="104" y="5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-3120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8B45B6D-8B94-4AEC-94C8-CF821DDD8E85}" type="datetimeFigureOut">
              <a:rPr lang="en-CA" smtClean="0"/>
              <a:t>2024-04-09</a:t>
            </a:fld>
            <a:endParaRPr lang="en-C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9D5A6CF-B792-4C7A-B885-B965B7F269ED}" type="slidenum">
              <a:rPr lang="en-CA" smtClean="0"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08485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98" indent="-29115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613" indent="-23292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58" indent="-23292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304" indent="-23292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149" indent="-232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94" indent="-232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840" indent="-232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85" indent="-232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3E72F2F-497A-47A1-882E-730EDB9F1AFD}" type="slidenum">
              <a:rPr lang="en-US" smtClean="0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319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D5A6CF-B792-4C7A-B885-B965B7F269ED}" type="slidenum">
              <a:rPr lang="en-CA" smtClean="0"/>
              <a:t>13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0791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6998" indent="-291153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613" indent="-23292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458" indent="-23292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304" indent="-23292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149" indent="-232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7994" indent="-232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3840" indent="-232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59685" indent="-23292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3E72F2F-497A-47A1-882E-730EDB9F1AFD}" type="slidenum">
              <a:rPr lang="en-US" smtClean="0">
                <a:solidFill>
                  <a:prstClr val="black"/>
                </a:solidFill>
              </a:rPr>
              <a:pPr eaLnBrk="1" hangingPunct="1"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817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11" y="428605"/>
            <a:ext cx="11525289" cy="584775"/>
          </a:xfrm>
        </p:spPr>
        <p:txBody>
          <a:bodyPr/>
          <a:lstStyle>
            <a:lvl1pPr>
              <a:defRPr sz="3200" baseline="0">
                <a:latin typeface="Calibri" panose="020F0502020204030204" pitchFamily="34" charset="0"/>
              </a:defRPr>
            </a:lvl1pPr>
          </a:lstStyle>
          <a:p>
            <a:r>
              <a:rPr lang="en-CA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11" y="1285860"/>
            <a:ext cx="11239579" cy="4857784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CA" noProof="0" dirty="0"/>
              <a:t>Click to edit Master text styles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973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5711" y="428605"/>
            <a:ext cx="10763325" cy="584775"/>
          </a:xfrm>
        </p:spPr>
        <p:txBody>
          <a:bodyPr/>
          <a:lstStyle>
            <a:lvl1pPr>
              <a:defRPr sz="3200" baseline="0">
                <a:latin typeface="Calibri" panose="020F0502020204030204" pitchFamily="34" charset="0"/>
              </a:defRPr>
            </a:lvl1pPr>
          </a:lstStyle>
          <a:p>
            <a:r>
              <a:rPr lang="en-CA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1751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536" y="1066800"/>
            <a:ext cx="11047245" cy="707886"/>
          </a:xfrm>
          <a:prstGeom prst="rect">
            <a:avLst/>
          </a:prstGeom>
        </p:spPr>
        <p:txBody>
          <a:bodyPr anchor="t"/>
          <a:lstStyle>
            <a:lvl1pPr algn="ctr">
              <a:defRPr sz="4000" b="1" i="0" cap="all">
                <a:solidFill>
                  <a:schemeClr val="accent2">
                    <a:lumMod val="90000"/>
                    <a:lumOff val="10000"/>
                  </a:schemeClr>
                </a:solidFill>
                <a:latin typeface="Times"/>
                <a:cs typeface="Time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536" y="1869920"/>
            <a:ext cx="11047245" cy="873280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  <a:latin typeface="Times"/>
                <a:cs typeface="Time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0" hasCustomPrompt="1"/>
          </p:nvPr>
        </p:nvSpPr>
        <p:spPr>
          <a:xfrm>
            <a:off x="610536" y="3857510"/>
            <a:ext cx="11105253" cy="162889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>
                    <a:lumMod val="90000"/>
                    <a:lumOff val="10000"/>
                  </a:schemeClr>
                </a:solidFill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Click to edit Master title style</a:t>
            </a:r>
            <a:endParaRPr lang="en-CA" noProof="0" dirty="0"/>
          </a:p>
        </p:txBody>
      </p:sp>
    </p:spTree>
    <p:extLst>
      <p:ext uri="{BB962C8B-B14F-4D97-AF65-F5344CB8AC3E}">
        <p14:creationId xmlns:p14="http://schemas.microsoft.com/office/powerpoint/2010/main" val="2656363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11" y="428605"/>
            <a:ext cx="10763325" cy="584775"/>
          </a:xfrm>
        </p:spPr>
        <p:txBody>
          <a:bodyPr/>
          <a:lstStyle>
            <a:lvl1pPr>
              <a:defRPr sz="3200" baseline="0">
                <a:latin typeface="Calibri" panose="020F0502020204030204" pitchFamily="34" charset="0"/>
              </a:defRPr>
            </a:lvl1pPr>
          </a:lstStyle>
          <a:p>
            <a:r>
              <a:rPr lang="en-CA" noProof="0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11" y="1285860"/>
            <a:ext cx="11239579" cy="4857784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CA" noProof="0" dirty="0"/>
              <a:t>Click to edit Master text styles</a:t>
            </a:r>
          </a:p>
          <a:p>
            <a:pPr lvl="1"/>
            <a:r>
              <a:rPr lang="en-CA" noProof="0" dirty="0"/>
              <a:t>Second level</a:t>
            </a:r>
          </a:p>
          <a:p>
            <a:pPr lvl="2"/>
            <a:r>
              <a:rPr lang="en-CA" noProof="0" dirty="0"/>
              <a:t>Third level</a:t>
            </a:r>
          </a:p>
          <a:p>
            <a:pPr lvl="3"/>
            <a:r>
              <a:rPr lang="en-CA" noProof="0" dirty="0"/>
              <a:t>Fourth level</a:t>
            </a:r>
          </a:p>
          <a:p>
            <a:pPr lvl="4"/>
            <a:r>
              <a:rPr lang="en-CA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2500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914400" y="1412875"/>
            <a:ext cx="10363200" cy="769441"/>
          </a:xfrm>
        </p:spPr>
        <p:txBody>
          <a:bodyPr/>
          <a:lstStyle>
            <a:lvl1pPr algn="ctr">
              <a:defRPr sz="4400">
                <a:solidFill>
                  <a:srgbClr val="003300"/>
                </a:solidFill>
              </a:defRPr>
            </a:lvl1pPr>
          </a:lstStyle>
          <a:p>
            <a:r>
              <a:rPr lang="en-CA" noProof="0" dirty="0"/>
              <a:t>Click to edit Master title style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16865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rgbClr val="333333"/>
                </a:solidFill>
              </a:defRPr>
            </a:lvl1pPr>
          </a:lstStyle>
          <a:p>
            <a:r>
              <a:rPr lang="en-CA" dirty="0"/>
              <a:t>Click to </a:t>
            </a:r>
            <a:r>
              <a:rPr lang="en-CA" noProof="0" dirty="0"/>
              <a:t>edit</a:t>
            </a:r>
            <a:r>
              <a:rPr lang="en-CA" dirty="0"/>
              <a:t>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8767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90501" y="214313"/>
            <a:ext cx="104775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add title…</a:t>
            </a:r>
          </a:p>
        </p:txBody>
      </p:sp>
      <p:sp>
        <p:nvSpPr>
          <p:cNvPr id="1027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76251" y="1143000"/>
            <a:ext cx="112395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3790951" y="115888"/>
            <a:ext cx="508846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80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049001" y="285750"/>
            <a:ext cx="878417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91D164C-05CB-42B4-9196-2A2D3D9AE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2A09EA-B2DC-4071-8442-78DF673209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923" y="6201607"/>
            <a:ext cx="1843877" cy="50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3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webp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ebp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mailto:Andrew.leach@ualberta.ca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10536" y="381000"/>
            <a:ext cx="11047245" cy="707886"/>
          </a:xfr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</a:rPr>
              <a:t>ALBERTA’s carbon tax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455429" y="1038110"/>
            <a:ext cx="11105253" cy="1628890"/>
          </a:xfrm>
        </p:spPr>
        <p:txBody>
          <a:bodyPr/>
          <a:lstStyle/>
          <a:p>
            <a:r>
              <a:rPr lang="en-US" dirty="0"/>
              <a:t>The process, the lessons learned, and a look ahead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625702"/>
            <a:ext cx="6581057" cy="42416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9A2730-6996-4558-E1A8-14CB16C0A55C}"/>
              </a:ext>
            </a:extLst>
          </p:cNvPr>
          <p:cNvSpPr txBox="1"/>
          <p:nvPr/>
        </p:nvSpPr>
        <p:spPr>
          <a:xfrm>
            <a:off x="1676400" y="6320136"/>
            <a:ext cx="6096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Econ 366, April 2024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46368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B10B-C9A1-49D9-822D-104749AE3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There was a federal election on the horizon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4AA53F-C4DA-6AC1-44DE-FF66515576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7743" y="1285875"/>
            <a:ext cx="7216513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88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3074C-6596-4F0E-920B-466FFE16B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902" y="1981200"/>
            <a:ext cx="8285434" cy="707886"/>
          </a:xfrm>
        </p:spPr>
        <p:txBody>
          <a:bodyPr/>
          <a:lstStyle/>
          <a:p>
            <a:r>
              <a:rPr lang="en-CA" dirty="0"/>
              <a:t>So, I SAID NO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2C445-723C-407A-AF28-3A38A6479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0F10C-E8F2-47DD-825E-845B7DEC4EF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CA" dirty="0"/>
              <a:t>University role</a:t>
            </a:r>
          </a:p>
          <a:p>
            <a:endParaRPr lang="en-CA" dirty="0"/>
          </a:p>
          <a:p>
            <a:r>
              <a:rPr lang="en-CA" dirty="0"/>
              <a:t>Watching friends navigate similar roles</a:t>
            </a:r>
          </a:p>
          <a:p>
            <a:endParaRPr lang="en-CA" dirty="0"/>
          </a:p>
          <a:p>
            <a:r>
              <a:rPr lang="en-CA" dirty="0"/>
              <a:t>Lack of political alignment with the new government</a:t>
            </a:r>
          </a:p>
        </p:txBody>
      </p:sp>
    </p:spTree>
    <p:extLst>
      <p:ext uri="{BB962C8B-B14F-4D97-AF65-F5344CB8AC3E}">
        <p14:creationId xmlns:p14="http://schemas.microsoft.com/office/powerpoint/2010/main" val="988291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3074C-6596-4F0E-920B-466FFE16B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902" y="1981200"/>
            <a:ext cx="8285434" cy="707886"/>
          </a:xfrm>
        </p:spPr>
        <p:txBody>
          <a:bodyPr/>
          <a:lstStyle/>
          <a:p>
            <a:r>
              <a:rPr lang="en-CA" dirty="0"/>
              <a:t>Then I said yes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2C445-723C-407A-AF28-3A38A6479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0F10C-E8F2-47DD-825E-845B7DEC4EF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CA" dirty="0"/>
              <a:t>When the Premier/Prime Minister calls, you say yes</a:t>
            </a:r>
          </a:p>
        </p:txBody>
      </p:sp>
    </p:spTree>
    <p:extLst>
      <p:ext uri="{BB962C8B-B14F-4D97-AF65-F5344CB8AC3E}">
        <p14:creationId xmlns:p14="http://schemas.microsoft.com/office/powerpoint/2010/main" val="1212767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AB Climate Policy Fundamentals</a:t>
            </a:r>
            <a:br>
              <a:rPr lang="en-US" sz="4000" dirty="0"/>
            </a:br>
            <a:r>
              <a:rPr lang="en-US" sz="2800" dirty="0"/>
              <a:t>Main components of CLP policy package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Carbon pricing was the backbone of the policy</a:t>
            </a:r>
          </a:p>
          <a:p>
            <a:pPr lvl="1"/>
            <a:r>
              <a:rPr lang="en-CA" sz="2000" dirty="0"/>
              <a:t>$30/tonne price increasing over time</a:t>
            </a:r>
          </a:p>
          <a:p>
            <a:pPr lvl="1"/>
            <a:r>
              <a:rPr lang="en-CA" sz="2000" dirty="0"/>
              <a:t>Separate designs for consumers and large emitters</a:t>
            </a:r>
            <a:endParaRPr lang="en-US" sz="2000" dirty="0"/>
          </a:p>
          <a:p>
            <a:r>
              <a:rPr lang="en-US" sz="2000" b="1" dirty="0"/>
              <a:t>Carbon-price-funded complementary policies</a:t>
            </a:r>
          </a:p>
          <a:p>
            <a:pPr lvl="1"/>
            <a:r>
              <a:rPr lang="en-US" sz="2000" dirty="0"/>
              <a:t>Incentives for renewable power with projected 30% renewable generation by 2030</a:t>
            </a:r>
          </a:p>
          <a:p>
            <a:pPr lvl="1"/>
            <a:r>
              <a:rPr lang="en-US" sz="2000" dirty="0"/>
              <a:t>Funding for energy efficiency initiatives and transit mode-shifting</a:t>
            </a:r>
          </a:p>
          <a:p>
            <a:pPr lvl="1"/>
            <a:r>
              <a:rPr lang="en-CA" sz="2000" dirty="0"/>
              <a:t>Methane regulations with a goal of a 45% vents reduction by 2025</a:t>
            </a:r>
            <a:endParaRPr lang="en-US" sz="2000" dirty="0"/>
          </a:p>
          <a:p>
            <a:pPr lvl="1"/>
            <a:r>
              <a:rPr lang="en-US" sz="2000" dirty="0"/>
              <a:t>Coal power phased out by 2030</a:t>
            </a:r>
          </a:p>
          <a:p>
            <a:r>
              <a:rPr lang="en-US" sz="2000" b="1" dirty="0"/>
              <a:t>Competitiveness protections</a:t>
            </a:r>
          </a:p>
          <a:p>
            <a:pPr lvl="1"/>
            <a:r>
              <a:rPr lang="en-US" sz="2000" i="1" dirty="0"/>
              <a:t>Output-based allocations </a:t>
            </a:r>
            <a:r>
              <a:rPr lang="en-US" sz="2000" dirty="0"/>
              <a:t>for trade-exposed sectors and</a:t>
            </a:r>
            <a:r>
              <a:rPr lang="en-CA" sz="2000" dirty="0"/>
              <a:t> electricity</a:t>
            </a:r>
          </a:p>
          <a:p>
            <a:pPr lvl="1"/>
            <a:r>
              <a:rPr lang="en-CA" sz="2000" dirty="0"/>
              <a:t>Opt-in for smaller emitters</a:t>
            </a:r>
          </a:p>
          <a:p>
            <a:r>
              <a:rPr lang="en-CA" sz="2000" b="1" dirty="0"/>
              <a:t>Consumer lump-sum, means-tested rebates</a:t>
            </a:r>
          </a:p>
          <a:p>
            <a:r>
              <a:rPr lang="en-CA" sz="2000" b="1" dirty="0"/>
              <a:t>100 Mt cap on oil sands emissions</a:t>
            </a:r>
            <a:endParaRPr lang="en-US" sz="2000" b="1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77625" y="115888"/>
            <a:ext cx="714375" cy="285750"/>
          </a:xfrm>
        </p:spPr>
        <p:txBody>
          <a:bodyPr/>
          <a:lstStyle/>
          <a:p>
            <a:fld id="{45E3CACE-0D35-4A0A-8669-1ABF94A2BCAC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349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Carbon Levy and Carbon Competitiveness Regulation (CCIR)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economy-wide carbon price starting at $30/</a:t>
            </a:r>
            <a:r>
              <a:rPr lang="en-US" dirty="0" err="1"/>
              <a:t>tonne</a:t>
            </a:r>
            <a:r>
              <a:rPr lang="en-US" dirty="0"/>
              <a:t> in 2018 </a:t>
            </a:r>
          </a:p>
          <a:p>
            <a:r>
              <a:rPr lang="en-US" dirty="0"/>
              <a:t>Built on the existing SGER by:</a:t>
            </a:r>
          </a:p>
          <a:p>
            <a:pPr lvl="1"/>
            <a:r>
              <a:rPr lang="en-US" dirty="0"/>
              <a:t>Making it broader</a:t>
            </a:r>
          </a:p>
          <a:p>
            <a:pPr lvl="2"/>
            <a:r>
              <a:rPr lang="en-US" dirty="0"/>
              <a:t>Extended coverage from ~50% to ~80% of emissions</a:t>
            </a:r>
          </a:p>
          <a:p>
            <a:pPr lvl="1"/>
            <a:r>
              <a:rPr lang="en-US" dirty="0"/>
              <a:t>Making it better</a:t>
            </a:r>
          </a:p>
          <a:p>
            <a:pPr lvl="2"/>
            <a:r>
              <a:rPr lang="en-US" dirty="0"/>
              <a:t>Allocate permits based on sector-level benchmarks achieving competitiveness protection while not rewarding historic emissions</a:t>
            </a:r>
          </a:p>
          <a:p>
            <a:pPr lvl="1"/>
            <a:r>
              <a:rPr lang="en-CA" dirty="0"/>
              <a:t>Making it progressive</a:t>
            </a:r>
          </a:p>
          <a:p>
            <a:pPr lvl="2"/>
            <a:r>
              <a:rPr lang="en-CA" dirty="0"/>
              <a:t>Consumer rebates meant ~50% of Alberta households made better off in year 1.</a:t>
            </a:r>
          </a:p>
          <a:p>
            <a:r>
              <a:rPr lang="en-CA" dirty="0"/>
              <a:t>Being able to build on an existing carbon was a huge advantage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77625" y="115888"/>
            <a:ext cx="714375" cy="285750"/>
          </a:xfrm>
        </p:spPr>
        <p:txBody>
          <a:bodyPr/>
          <a:lstStyle/>
          <a:p>
            <a:pPr>
              <a:defRPr/>
            </a:pPr>
            <a:fld id="{9D39C8C3-AD91-4110-995A-771E31296FF5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318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Why is an economy-wide approach so important for Alberta?</a:t>
            </a:r>
            <a:endParaRPr lang="en-CA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14400"/>
            <a:ext cx="9372600" cy="5272088"/>
          </a:xfrm>
        </p:spPr>
      </p:pic>
    </p:spTree>
    <p:extLst>
      <p:ext uri="{BB962C8B-B14F-4D97-AF65-F5344CB8AC3E}">
        <p14:creationId xmlns:p14="http://schemas.microsoft.com/office/powerpoint/2010/main" val="424167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9F5B2-3AB5-B1C2-CAF6-F353DD4ED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092C169-951D-904A-776A-05B86A569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27564" y="1285875"/>
            <a:ext cx="7536872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387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15EA60-B6A6-44D3-B7BA-15504AE29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happened?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D150110-CAB6-8C26-98BA-D17BFBCC69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39B95C-E9E8-840D-6010-5ED4F297925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0160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DC9E1-3874-4CAD-B366-B455D6E19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Federal policy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2A0423-9CFC-4BE9-ABA8-F36B0167E14A}"/>
              </a:ext>
            </a:extLst>
          </p:cNvPr>
          <p:cNvSpPr txBox="1"/>
          <p:nvPr/>
        </p:nvSpPr>
        <p:spPr>
          <a:xfrm>
            <a:off x="1600200" y="63246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Source: Adam Scotti, PMO</a:t>
            </a:r>
          </a:p>
        </p:txBody>
      </p:sp>
      <p:pic>
        <p:nvPicPr>
          <p:cNvPr id="6" name="Picture 2" descr="https://pm.gc.ca/sites/pm/files/media/photos/20151104_pg_1_12_1040x693.jpg">
            <a:extLst>
              <a:ext uri="{FF2B5EF4-FFF2-40B4-BE49-F238E27FC236}">
                <a16:creationId xmlns:a16="http://schemas.microsoft.com/office/drawing/2014/main" id="{E70F4A14-2717-7AC0-AF5E-E9CBC46284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935" y="1285875"/>
            <a:ext cx="7290129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370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C2E7DE-4527-49E0-996E-7627A30CF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There was lots of opposition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B9C7FD-ACBB-7AD9-BB6E-467532C1A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7254" y="1285875"/>
            <a:ext cx="7857491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3413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5C1D66-8B7A-4222-91F1-720B236AC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One of my rules: Always take calls from the government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2A0B8F2-65A3-4EA9-BB13-D5230F0A23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3587" y="1285875"/>
            <a:ext cx="620482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263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C2E7DE-4527-49E0-996E-7627A30CF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And the </a:t>
            </a:r>
            <a:r>
              <a:rPr lang="en-CA" dirty="0" smtClean="0"/>
              <a:t>provincial carbon </a:t>
            </a:r>
            <a:r>
              <a:rPr lang="en-CA" dirty="0"/>
              <a:t>tax was scrapped in 2019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4E7603-7F99-372E-9B95-1B0DCD5ED7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852" y="1285875"/>
            <a:ext cx="598829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77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C2E7DE-4527-49E0-996E-7627A30CF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Despite the rhetoric, industrial carbon pricing remains under TIER</a:t>
            </a:r>
          </a:p>
        </p:txBody>
      </p:sp>
      <p:pic>
        <p:nvPicPr>
          <p:cNvPr id="3" name="Content Placeholder 2" descr="Jason Kenney eyes carbon tax axe resolution at his party's founding  convention | Philippine Canadian Inquirer">
            <a:extLst>
              <a:ext uri="{FF2B5EF4-FFF2-40B4-BE49-F238E27FC236}">
                <a16:creationId xmlns:a16="http://schemas.microsoft.com/office/drawing/2014/main" id="{7DFC928C-173E-6602-38F6-DA02CC6FF4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9404" y="1285875"/>
            <a:ext cx="3633192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560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But evidence of big impacts in electricity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86" y="1285875"/>
            <a:ext cx="11103428" cy="4857750"/>
          </a:xfrm>
        </p:spPr>
      </p:pic>
    </p:spTree>
    <p:extLst>
      <p:ext uri="{BB962C8B-B14F-4D97-AF65-F5344CB8AC3E}">
        <p14:creationId xmlns:p14="http://schemas.microsoft.com/office/powerpoint/2010/main" val="280383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price really matters here: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31" y="1285875"/>
            <a:ext cx="10929937" cy="4857750"/>
          </a:xfrm>
        </p:spPr>
      </p:pic>
    </p:spTree>
    <p:extLst>
      <p:ext uri="{BB962C8B-B14F-4D97-AF65-F5344CB8AC3E}">
        <p14:creationId xmlns:p14="http://schemas.microsoft.com/office/powerpoint/2010/main" val="12763806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15EA60-B6A6-44D3-B7BA-15504AE29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went wrong?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B938D9-A8A8-4FE7-8F24-F0B979A97F1A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0536" y="2133600"/>
            <a:ext cx="11105253" cy="3352800"/>
          </a:xfrm>
        </p:spPr>
        <p:txBody>
          <a:bodyPr/>
          <a:lstStyle/>
          <a:p>
            <a:r>
              <a:rPr lang="en-CA" dirty="0"/>
              <a:t>Is a carbon tax the right policy?</a:t>
            </a:r>
          </a:p>
          <a:p>
            <a:r>
              <a:rPr lang="en-CA" dirty="0"/>
              <a:t>Doesn’t the rebate destroy the effect of the carbon tax?</a:t>
            </a:r>
          </a:p>
          <a:p>
            <a:r>
              <a:rPr lang="en-CA" dirty="0"/>
              <a:t>Overall economic malaise</a:t>
            </a:r>
          </a:p>
          <a:p>
            <a:r>
              <a:rPr lang="en-CA" dirty="0"/>
              <a:t>Political circumstance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224899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88137-EBAA-41DC-A58D-E8B95CC75D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Do carbon taxes reduce emissions (enough)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112D64-1EA6-4C61-8899-01B3A8B59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1520063"/>
            <a:ext cx="8127707" cy="17565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9F7B20-5AA4-4CF8-90B6-8A7FD28DB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589791"/>
            <a:ext cx="9144000" cy="197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229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58151-E633-4B9E-842F-879AD400E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Misunderstanding of rebates was constant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D9BF74-8F77-4573-8777-815A735C1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896870"/>
            <a:ext cx="9144000" cy="1922530"/>
          </a:xfrm>
          <a:prstGeom prst="rect">
            <a:avLst/>
          </a:prstGeom>
        </p:spPr>
      </p:pic>
      <p:pic>
        <p:nvPicPr>
          <p:cNvPr id="3076" name="Picture 4" descr="https://postmediaedmontonjournal2.files.wordpress.com/2017/01/uploaded-by-malcolm-mayes-email-mmayesartizans-com3.jpeg?w=640&amp;quality=55&amp;strip=all">
            <a:extLst>
              <a:ext uri="{FF2B5EF4-FFF2-40B4-BE49-F238E27FC236}">
                <a16:creationId xmlns:a16="http://schemas.microsoft.com/office/drawing/2014/main" id="{412AB19F-9AB2-472F-8815-ABDC54419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098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080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58151-E633-4B9E-842F-879AD400E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And it provided great fodder for concern trolls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C72BB1-5D05-4748-9AD3-FB2198EF5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293032"/>
            <a:ext cx="9144000" cy="289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317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1B4CB2-03A2-4A22-B77D-B47620BAC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Tough Time to Implement Carbon Policy</a:t>
            </a:r>
            <a:endParaRPr lang="en-CA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9B6ADF0-734D-BE8D-BAD1-A80BDE215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688" y="1285875"/>
            <a:ext cx="7286624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42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C2E7DE-4527-49E0-996E-7627A30CF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Was the carbon tax really on the ballot?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B49573-37A2-BD33-A9FA-2B85A760C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852" y="1285875"/>
            <a:ext cx="5988295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02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33C21A6-90A1-4AA7-B068-8B5957345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Our emissions and targets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68" y="1285875"/>
            <a:ext cx="10409464" cy="4857750"/>
          </a:xfrm>
        </p:spPr>
      </p:pic>
    </p:spTree>
    <p:extLst>
      <p:ext uri="{BB962C8B-B14F-4D97-AF65-F5344CB8AC3E}">
        <p14:creationId xmlns:p14="http://schemas.microsoft.com/office/powerpoint/2010/main" val="1549798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1B4CB2-03A2-4A22-B77D-B47620BAC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Alberta Really Vote Differently?</a:t>
            </a:r>
            <a:endParaRPr lang="en-CA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A682894-ECDE-4A1C-9405-73C644118D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5" y="1285875"/>
            <a:ext cx="6800849" cy="4857750"/>
          </a:xfrm>
        </p:spPr>
      </p:pic>
    </p:spTree>
    <p:extLst>
      <p:ext uri="{BB962C8B-B14F-4D97-AF65-F5344CB8AC3E}">
        <p14:creationId xmlns:p14="http://schemas.microsoft.com/office/powerpoint/2010/main" val="11777936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1B4CB2-03A2-4A22-B77D-B47620BAC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Alberta Really Vote Differently?</a:t>
            </a:r>
            <a:endParaRPr lang="en-C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822975-C540-4BA3-9A7B-100A7D4B64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5" y="1285875"/>
            <a:ext cx="6800849" cy="4857750"/>
          </a:xfrm>
        </p:spPr>
      </p:pic>
    </p:spTree>
    <p:extLst>
      <p:ext uri="{BB962C8B-B14F-4D97-AF65-F5344CB8AC3E}">
        <p14:creationId xmlns:p14="http://schemas.microsoft.com/office/powerpoint/2010/main" val="3490154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1B4CB2-03A2-4A22-B77D-B47620BAC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Did Alberta Really Vote Differently?</a:t>
            </a:r>
            <a:endParaRPr lang="en-C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F0043E-807D-47F3-861B-D3BE12AB1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575" y="1285875"/>
            <a:ext cx="6800849" cy="4857750"/>
          </a:xfrm>
        </p:spPr>
      </p:pic>
    </p:spTree>
    <p:extLst>
      <p:ext uri="{BB962C8B-B14F-4D97-AF65-F5344CB8AC3E}">
        <p14:creationId xmlns:p14="http://schemas.microsoft.com/office/powerpoint/2010/main" val="1624376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B5C62-3103-93D8-3D12-2E8AF5947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What’s next for </a:t>
            </a:r>
            <a:r>
              <a:rPr lang="en-CA" dirty="0" smtClean="0"/>
              <a:t>Alberta?</a:t>
            </a:r>
            <a:endParaRPr lang="en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35752-2B18-CF13-CBD2-7C8D592E6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8001000" cy="4500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708" y="1219200"/>
            <a:ext cx="6230162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113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B5C62-3103-93D8-3D12-2E8AF5947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What’s next for </a:t>
            </a:r>
            <a:r>
              <a:rPr lang="en-CA" dirty="0" smtClean="0"/>
              <a:t>Alberta: more fights over provincial jurisdiction</a:t>
            </a:r>
            <a:endParaRPr lang="en-CA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EC6E999-48B9-8036-5F90-367CBDAF7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981514"/>
            <a:ext cx="7543800" cy="5526921"/>
          </a:xfrm>
        </p:spPr>
      </p:pic>
    </p:spTree>
    <p:extLst>
      <p:ext uri="{BB962C8B-B14F-4D97-AF65-F5344CB8AC3E}">
        <p14:creationId xmlns:p14="http://schemas.microsoft.com/office/powerpoint/2010/main" val="39197178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B5C62-3103-93D8-3D12-2E8AF5947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What’s next for Alberta: a looming oil and gas cap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285875"/>
            <a:ext cx="9715500" cy="4857750"/>
          </a:xfrm>
        </p:spPr>
      </p:pic>
    </p:spTree>
    <p:extLst>
      <p:ext uri="{BB962C8B-B14F-4D97-AF65-F5344CB8AC3E}">
        <p14:creationId xmlns:p14="http://schemas.microsoft.com/office/powerpoint/2010/main" val="4134543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B5C62-3103-93D8-3D12-2E8AF5947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What’s next for Alberta: a battle for the country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557371-619E-D0A8-0FF4-B85435DCD0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66800"/>
            <a:ext cx="8082081" cy="504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55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4247A-2F65-4525-807A-16FD88E67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Wrap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812EB-4293-4AFB-BB5E-4A4FA2FD8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You should definitely take the call</a:t>
            </a:r>
          </a:p>
          <a:p>
            <a:endParaRPr lang="en-CA" dirty="0"/>
          </a:p>
          <a:p>
            <a:r>
              <a:rPr lang="en-CA" dirty="0"/>
              <a:t>Don’t forget that government work is not like academic work – peer review starts after your work is public</a:t>
            </a:r>
          </a:p>
          <a:p>
            <a:endParaRPr lang="en-CA" dirty="0"/>
          </a:p>
          <a:p>
            <a:r>
              <a:rPr lang="en-CA" dirty="0"/>
              <a:t>Counterfactual analysis is challenging in a political arena</a:t>
            </a:r>
          </a:p>
          <a:p>
            <a:endParaRPr lang="en-CA" dirty="0"/>
          </a:p>
          <a:p>
            <a:r>
              <a:rPr lang="en-CA" dirty="0"/>
              <a:t>Don’t read too much into political outcomes</a:t>
            </a:r>
          </a:p>
          <a:p>
            <a:endParaRPr lang="en-CA" dirty="0"/>
          </a:p>
          <a:p>
            <a:r>
              <a:rPr lang="en-CA" dirty="0"/>
              <a:t>Keep fighting for good policy</a:t>
            </a:r>
          </a:p>
        </p:txBody>
      </p:sp>
    </p:spTree>
    <p:extLst>
      <p:ext uri="{BB962C8B-B14F-4D97-AF65-F5344CB8AC3E}">
        <p14:creationId xmlns:p14="http://schemas.microsoft.com/office/powerpoint/2010/main" val="38303382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902" y="1905001"/>
            <a:ext cx="8285434" cy="707886"/>
          </a:xfrm>
        </p:spPr>
        <p:txBody>
          <a:bodyPr/>
          <a:lstStyle/>
          <a:p>
            <a:r>
              <a:rPr lang="en-US" dirty="0"/>
              <a:t>Contact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0"/>
          </p:nvPr>
        </p:nvSpPr>
        <p:spPr>
          <a:xfrm>
            <a:off x="1981902" y="3124200"/>
            <a:ext cx="8328940" cy="2086090"/>
          </a:xfrm>
        </p:spPr>
        <p:txBody>
          <a:bodyPr/>
          <a:lstStyle/>
          <a:p>
            <a:r>
              <a:rPr lang="en-US" dirty="0"/>
              <a:t>Andrew Leach</a:t>
            </a:r>
          </a:p>
          <a:p>
            <a:r>
              <a:rPr lang="en-US" dirty="0"/>
              <a:t>University of Alberta </a:t>
            </a:r>
            <a:endParaRPr lang="en-US" dirty="0" smtClean="0"/>
          </a:p>
          <a:p>
            <a:r>
              <a:rPr lang="en-US" dirty="0" smtClean="0">
                <a:hlinkClick r:id="rId2"/>
              </a:rPr>
              <a:t>andrew.leach@ualberta.ca</a:t>
            </a:r>
            <a:endParaRPr lang="en-US" dirty="0"/>
          </a:p>
          <a:p>
            <a:r>
              <a:rPr lang="en-US" dirty="0"/>
              <a:t>Twitter: @</a:t>
            </a:r>
            <a:r>
              <a:rPr lang="en-US" dirty="0" err="1"/>
              <a:t>andrew_leach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77625" y="115888"/>
            <a:ext cx="714375" cy="285750"/>
          </a:xfrm>
        </p:spPr>
        <p:txBody>
          <a:bodyPr/>
          <a:lstStyle/>
          <a:p>
            <a:pPr>
              <a:defRPr/>
            </a:pPr>
            <a:fld id="{9D39C8C3-AD91-4110-995A-771E31296FF5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56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Canada’s emissions by province in 2015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8691437-ECF0-AD17-94E6-2E9548938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285875"/>
            <a:ext cx="9715500" cy="4857750"/>
          </a:xfrm>
        </p:spPr>
      </p:pic>
    </p:spTree>
    <p:extLst>
      <p:ext uri="{BB962C8B-B14F-4D97-AF65-F5344CB8AC3E}">
        <p14:creationId xmlns:p14="http://schemas.microsoft.com/office/powerpoint/2010/main" val="3752680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Canada’s Emissions By Sector in 2015</a:t>
            </a:r>
            <a:endParaRPr lang="en-US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2CCCE48-A20F-E276-AE8A-5BBFD2755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1285875"/>
            <a:ext cx="9715500" cy="4857750"/>
          </a:xfrm>
        </p:spPr>
      </p:pic>
    </p:spTree>
    <p:extLst>
      <p:ext uri="{BB962C8B-B14F-4D97-AF65-F5344CB8AC3E}">
        <p14:creationId xmlns:p14="http://schemas.microsoft.com/office/powerpoint/2010/main" val="678315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975A4-3AF6-4A55-A2DF-B5D2CB927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biggest issue in Alberta in 2015 was oil sands</a:t>
            </a:r>
          </a:p>
        </p:txBody>
      </p:sp>
      <p:pic>
        <p:nvPicPr>
          <p:cNvPr id="5" name="Content Placeholder 4" descr="IMG_0079.JPG">
            <a:extLst>
              <a:ext uri="{FF2B5EF4-FFF2-40B4-BE49-F238E27FC236}">
                <a16:creationId xmlns:a16="http://schemas.microsoft.com/office/drawing/2014/main" id="{C93086E0-FF0E-48AD-B028-A1F3B3392A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071564"/>
            <a:ext cx="66675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504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57147-2DC0-42B0-8277-A88EB01BE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283" y="428605"/>
            <a:ext cx="8396317" cy="584775"/>
          </a:xfrm>
        </p:spPr>
        <p:txBody>
          <a:bodyPr/>
          <a:lstStyle/>
          <a:p>
            <a:r>
              <a:rPr lang="en-CA" dirty="0"/>
              <a:t>How many people came to know </a:t>
            </a:r>
            <a:r>
              <a:rPr lang="en-CA" i="1" dirty="0"/>
              <a:t>of</a:t>
            </a:r>
            <a:r>
              <a:rPr lang="en-CA" dirty="0"/>
              <a:t> the oil sands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5EBCA-FF2A-4583-80A9-681ED42BF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990601"/>
            <a:ext cx="7848600" cy="575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214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57147-2DC0-42B0-8277-A88EB01BE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283" y="428605"/>
            <a:ext cx="8396317" cy="584775"/>
          </a:xfrm>
        </p:spPr>
        <p:txBody>
          <a:bodyPr/>
          <a:lstStyle/>
          <a:p>
            <a:r>
              <a:rPr lang="en-CA" dirty="0"/>
              <a:t>How many people came to know </a:t>
            </a:r>
            <a:r>
              <a:rPr lang="en-CA" i="1" dirty="0"/>
              <a:t>of</a:t>
            </a:r>
            <a:r>
              <a:rPr lang="en-CA" dirty="0"/>
              <a:t> the oil sands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82512-733C-54A9-7E01-BC48C8F58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066799"/>
            <a:ext cx="8077200" cy="540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5046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about electricity?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03545F-5157-40F9-AC43-A5306F677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285875"/>
            <a:ext cx="7772400" cy="4857750"/>
          </a:xfrm>
        </p:spPr>
      </p:pic>
    </p:spTree>
    <p:extLst>
      <p:ext uri="{BB962C8B-B14F-4D97-AF65-F5344CB8AC3E}">
        <p14:creationId xmlns:p14="http://schemas.microsoft.com/office/powerpoint/2010/main" val="3161125920"/>
      </p:ext>
    </p:extLst>
  </p:cSld>
  <p:clrMapOvr>
    <a:masterClrMapping/>
  </p:clrMapOvr>
</p:sld>
</file>

<file path=ppt/theme/theme1.xml><?xml version="1.0" encoding="utf-8"?>
<a:theme xmlns:a="http://schemas.openxmlformats.org/drawingml/2006/main" name="3_SOB_02">
  <a:themeElements>
    <a:clrScheme name="SOB_02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003300"/>
      </a:accent2>
      <a:accent3>
        <a:srgbClr val="FFFFFF"/>
      </a:accent3>
      <a:accent4>
        <a:srgbClr val="000000"/>
      </a:accent4>
      <a:accent5>
        <a:srgbClr val="DAEDEF"/>
      </a:accent5>
      <a:accent6>
        <a:srgbClr val="002D00"/>
      </a:accent6>
      <a:hlink>
        <a:srgbClr val="003300"/>
      </a:hlink>
      <a:folHlink>
        <a:srgbClr val="003300"/>
      </a:folHlink>
    </a:clrScheme>
    <a:fontScheme name="SOB_02">
      <a:majorFont>
        <a:latin typeface="Times New Roman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OB_0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B_0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B_0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B_0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B_0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B_0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B_0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B_0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B_0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B_0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B_0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B_0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B_02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003300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002D00"/>
        </a:accent6>
        <a:hlink>
          <a:srgbClr val="003300"/>
        </a:hlink>
        <a:folHlink>
          <a:srgbClr val="0033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20320</TotalTime>
  <Words>543</Words>
  <Application>Microsoft Office PowerPoint</Application>
  <PresentationFormat>Widescreen</PresentationFormat>
  <Paragraphs>91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Times</vt:lpstr>
      <vt:lpstr>Times New Roman</vt:lpstr>
      <vt:lpstr>Verdana</vt:lpstr>
      <vt:lpstr>3_SOB_02</vt:lpstr>
      <vt:lpstr>ALBERTA’s carbon tax</vt:lpstr>
      <vt:lpstr>One of my rules: Always take calls from the government</vt:lpstr>
      <vt:lpstr>Our emissions and targets</vt:lpstr>
      <vt:lpstr>Canada’s emissions by province in 2015</vt:lpstr>
      <vt:lpstr>Canada’s Emissions By Sector in 2015</vt:lpstr>
      <vt:lpstr>The biggest issue in Alberta in 2015 was oil sands</vt:lpstr>
      <vt:lpstr>How many people came to know of the oil sands</vt:lpstr>
      <vt:lpstr>How many people came to know of the oil sands</vt:lpstr>
      <vt:lpstr>What about electricity?</vt:lpstr>
      <vt:lpstr>There was a federal election on the horizon</vt:lpstr>
      <vt:lpstr>So, I SAID NO</vt:lpstr>
      <vt:lpstr>Then I said yes</vt:lpstr>
      <vt:lpstr>AB Climate Policy Fundamentals Main components of CLP policy package</vt:lpstr>
      <vt:lpstr>Carbon Levy and Carbon Competitiveness Regulation (CCIR)</vt:lpstr>
      <vt:lpstr>Why is an economy-wide approach so important for Alberta?</vt:lpstr>
      <vt:lpstr>PowerPoint Presentation</vt:lpstr>
      <vt:lpstr>What happened?</vt:lpstr>
      <vt:lpstr>Federal policy</vt:lpstr>
      <vt:lpstr>There was lots of opposition</vt:lpstr>
      <vt:lpstr>And the provincial carbon tax was scrapped in 2019</vt:lpstr>
      <vt:lpstr>Despite the rhetoric, industrial carbon pricing remains under TIER</vt:lpstr>
      <vt:lpstr>But evidence of big impacts in electricity</vt:lpstr>
      <vt:lpstr>The price really matters here:</vt:lpstr>
      <vt:lpstr>What went wrong?</vt:lpstr>
      <vt:lpstr>Do carbon taxes reduce emissions (enough)</vt:lpstr>
      <vt:lpstr>Misunderstanding of rebates was constant</vt:lpstr>
      <vt:lpstr>And it provided great fodder for concern trolls</vt:lpstr>
      <vt:lpstr>Tough Time to Implement Carbon Policy</vt:lpstr>
      <vt:lpstr>Was the carbon tax really on the ballot?</vt:lpstr>
      <vt:lpstr>Did Alberta Really Vote Differently?</vt:lpstr>
      <vt:lpstr>Did Alberta Really Vote Differently?</vt:lpstr>
      <vt:lpstr>Did Alberta Really Vote Differently?</vt:lpstr>
      <vt:lpstr>What’s next for Alberta?</vt:lpstr>
      <vt:lpstr>What’s next for Alberta: more fights over provincial jurisdiction</vt:lpstr>
      <vt:lpstr>What’s next for Alberta: a looming oil and gas cap</vt:lpstr>
      <vt:lpstr>What’s next for Alberta: a battle for the country</vt:lpstr>
      <vt:lpstr>Wrap up</vt:lpstr>
      <vt:lpstr>Contact Information</vt:lpstr>
    </vt:vector>
  </TitlesOfParts>
  <Company>GOA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james.stuart</dc:creator>
  <cp:lastModifiedBy>Andrew Leach</cp:lastModifiedBy>
  <cp:revision>552</cp:revision>
  <cp:lastPrinted>2015-10-30T16:53:40Z</cp:lastPrinted>
  <dcterms:created xsi:type="dcterms:W3CDTF">2015-07-21T17:41:53Z</dcterms:created>
  <dcterms:modified xsi:type="dcterms:W3CDTF">2024-04-10T04:01:30Z</dcterms:modified>
</cp:coreProperties>
</file>